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4"/>
    <p:sldMasterId id="2147483681" r:id="rId5"/>
    <p:sldMasterId id="2147483685" r:id="rId6"/>
  </p:sldMasterIdLst>
  <p:notesMasterIdLst>
    <p:notesMasterId r:id="rId11"/>
  </p:notesMasterIdLst>
  <p:handoutMasterIdLst>
    <p:handoutMasterId r:id="rId12"/>
  </p:handoutMasterIdLst>
  <p:sldIdLst>
    <p:sldId id="286" r:id="rId7"/>
    <p:sldId id="295" r:id="rId8"/>
    <p:sldId id="293" r:id="rId9"/>
    <p:sldId id="296" r:id="rId10"/>
  </p:sldIdLst>
  <p:sldSz cx="9144000" cy="6858000" type="screen4x3"/>
  <p:notesSz cx="7023100" cy="93091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736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2819" autoAdjust="0"/>
  </p:normalViewPr>
  <p:slideViewPr>
    <p:cSldViewPr>
      <p:cViewPr varScale="1">
        <p:scale>
          <a:sx n="77" d="100"/>
          <a:sy n="77" d="100"/>
        </p:scale>
        <p:origin x="120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E9DC7-2C9E-45CE-9F72-B563350169E2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9CF36-3D88-46B0-9925-E94E98768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20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3988" tIns="46995" rIns="93988" bIns="4699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988" tIns="46995" rIns="93988" bIns="46995" rtlCol="0"/>
          <a:lstStyle>
            <a:lvl1pPr algn="r">
              <a:defRPr sz="1200"/>
            </a:lvl1pPr>
          </a:lstStyle>
          <a:p>
            <a:fld id="{451201B9-F1FE-40F1-9438-833214876218}" type="datetimeFigureOut">
              <a:rPr lang="en-US" smtClean="0"/>
              <a:pPr/>
              <a:t>4/14/2016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88" tIns="46995" rIns="93988" bIns="4699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21823"/>
            <a:ext cx="5618480" cy="4189095"/>
          </a:xfrm>
          <a:prstGeom prst="rect">
            <a:avLst/>
          </a:prstGeom>
        </p:spPr>
        <p:txBody>
          <a:bodyPr vert="horz" lIns="93988" tIns="46995" rIns="93988" bIns="4699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3988" tIns="46995" rIns="93988" bIns="4699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988" tIns="46995" rIns="93988" bIns="46995" rtlCol="0" anchor="b"/>
          <a:lstStyle>
            <a:lvl1pPr algn="r">
              <a:defRPr sz="1200"/>
            </a:lvl1pPr>
          </a:lstStyle>
          <a:p>
            <a:fld id="{DB82F605-0928-498A-9BA7-5EDBA7B3E8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914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2F605-0928-498A-9BA7-5EDBA7B3E8E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860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2F605-0928-498A-9BA7-5EDBA7B3E8E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711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2F605-0928-498A-9BA7-5EDBA7B3E8E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267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2F605-0928-498A-9BA7-5EDBA7B3E8E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499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ersion pic.jpg"/>
          <p:cNvPicPr>
            <a:picLocks noChangeAspect="1"/>
          </p:cNvPicPr>
          <p:nvPr userDrawn="1"/>
        </p:nvPicPr>
        <p:blipFill>
          <a:blip r:embed="rId2" cstate="print"/>
          <a:srcRect b="3603"/>
          <a:stretch>
            <a:fillRect/>
          </a:stretch>
        </p:blipFill>
        <p:spPr>
          <a:xfrm>
            <a:off x="-62754" y="-1"/>
            <a:ext cx="9206754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DA95-A6A7-4310-A021-230A0BD60E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76200" y="6172200"/>
            <a:ext cx="9220200" cy="6858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Flood Diversion Logo.jpg"/>
          <p:cNvPicPr>
            <a:picLocks noChangeAspect="1"/>
          </p:cNvPicPr>
          <p:nvPr userDrawn="1"/>
        </p:nvPicPr>
        <p:blipFill>
          <a:blip r:embed="rId3" cstate="print"/>
          <a:srcRect l="24242" t="32222" r="29394" b="43333"/>
          <a:stretch>
            <a:fillRect/>
          </a:stretch>
        </p:blipFill>
        <p:spPr>
          <a:xfrm>
            <a:off x="7807037" y="6248400"/>
            <a:ext cx="1260763" cy="513644"/>
          </a:xfrm>
          <a:prstGeom prst="rect">
            <a:avLst/>
          </a:prstGeom>
        </p:spPr>
      </p:pic>
      <p:pic>
        <p:nvPicPr>
          <p:cNvPr id="10" name="Picture 9" descr="images.jpg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222" b="67778"/>
          <a:stretch>
            <a:fillRect/>
          </a:stretch>
        </p:blipFill>
        <p:spPr>
          <a:xfrm>
            <a:off x="1524000" y="6248400"/>
            <a:ext cx="6248400" cy="533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eparato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0160" y="0"/>
            <a:ext cx="920416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819400"/>
            <a:ext cx="4191000" cy="3124200"/>
          </a:xfrm>
        </p:spPr>
        <p:txBody>
          <a:bodyPr/>
          <a:lstStyle>
            <a:lvl1pPr algn="ctr">
              <a:defRPr b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B8DA95-A6A7-4310-A021-230A0BD60E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981200" y="152400"/>
            <a:ext cx="7162800" cy="685800"/>
          </a:xfrm>
          <a:prstGeom prst="rect">
            <a:avLst/>
          </a:prstGeom>
          <a:gradFill>
            <a:gsLst>
              <a:gs pos="0">
                <a:schemeClr val="bg1"/>
              </a:gs>
              <a:gs pos="1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Flood Diversion Logo.jpg"/>
          <p:cNvPicPr>
            <a:picLocks noChangeAspect="1"/>
          </p:cNvPicPr>
          <p:nvPr userDrawn="1"/>
        </p:nvPicPr>
        <p:blipFill>
          <a:blip r:embed="rId3" cstate="print"/>
          <a:srcRect l="24242" t="32222" r="29394" b="43333"/>
          <a:stretch>
            <a:fillRect/>
          </a:stretch>
        </p:blipFill>
        <p:spPr>
          <a:xfrm>
            <a:off x="7883237" y="228600"/>
            <a:ext cx="1260763" cy="51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84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819400"/>
            <a:ext cx="4191000" cy="3124200"/>
          </a:xfrm>
        </p:spPr>
        <p:txBody>
          <a:bodyPr/>
          <a:lstStyle>
            <a:lvl1pPr algn="ctr">
              <a:defRPr b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B8DA95-A6A7-4310-A021-230A0BD60E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981200" y="152400"/>
            <a:ext cx="7162800" cy="685800"/>
          </a:xfrm>
          <a:prstGeom prst="rect">
            <a:avLst/>
          </a:prstGeom>
          <a:gradFill>
            <a:gsLst>
              <a:gs pos="0">
                <a:schemeClr val="bg1"/>
              </a:gs>
              <a:gs pos="1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Flood Diversion Logo.jpg"/>
          <p:cNvPicPr>
            <a:picLocks noChangeAspect="1"/>
          </p:cNvPicPr>
          <p:nvPr userDrawn="1"/>
        </p:nvPicPr>
        <p:blipFill>
          <a:blip r:embed="rId3" cstate="print"/>
          <a:srcRect l="24242" t="32222" r="29394" b="43333"/>
          <a:stretch>
            <a:fillRect/>
          </a:stretch>
        </p:blipFill>
        <p:spPr>
          <a:xfrm>
            <a:off x="7883237" y="228600"/>
            <a:ext cx="1260763" cy="51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32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mplate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819400"/>
            <a:ext cx="4191000" cy="3124200"/>
          </a:xfrm>
        </p:spPr>
        <p:txBody>
          <a:bodyPr/>
          <a:lstStyle>
            <a:lvl1pPr algn="ctr">
              <a:defRPr b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B8DA95-A6A7-4310-A021-230A0BD60E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981200" y="152400"/>
            <a:ext cx="7162800" cy="685800"/>
          </a:xfrm>
          <a:prstGeom prst="rect">
            <a:avLst/>
          </a:prstGeom>
          <a:gradFill>
            <a:gsLst>
              <a:gs pos="0">
                <a:schemeClr val="bg1"/>
              </a:gs>
              <a:gs pos="1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Flood Diversion Logo.jpg"/>
          <p:cNvPicPr>
            <a:picLocks noChangeAspect="1"/>
          </p:cNvPicPr>
          <p:nvPr userDrawn="1"/>
        </p:nvPicPr>
        <p:blipFill>
          <a:blip r:embed="rId3" cstate="print"/>
          <a:srcRect l="24242" t="32222" r="29394" b="43333"/>
          <a:stretch>
            <a:fillRect/>
          </a:stretch>
        </p:blipFill>
        <p:spPr>
          <a:xfrm>
            <a:off x="7883237" y="228600"/>
            <a:ext cx="1260763" cy="51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67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mplate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819400"/>
            <a:ext cx="4191000" cy="3124200"/>
          </a:xfrm>
        </p:spPr>
        <p:txBody>
          <a:bodyPr/>
          <a:lstStyle>
            <a:lvl1pPr algn="ctr">
              <a:defRPr b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B8DA95-A6A7-4310-A021-230A0BD60E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981200" y="152400"/>
            <a:ext cx="7162800" cy="685800"/>
          </a:xfrm>
          <a:prstGeom prst="rect">
            <a:avLst/>
          </a:prstGeom>
          <a:gradFill>
            <a:gsLst>
              <a:gs pos="0">
                <a:schemeClr val="bg1"/>
              </a:gs>
              <a:gs pos="1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Flood Diversion Logo.jpg"/>
          <p:cNvPicPr>
            <a:picLocks noChangeAspect="1"/>
          </p:cNvPicPr>
          <p:nvPr userDrawn="1"/>
        </p:nvPicPr>
        <p:blipFill>
          <a:blip r:embed="rId3" cstate="print"/>
          <a:srcRect l="24242" t="32222" r="29394" b="43333"/>
          <a:stretch>
            <a:fillRect/>
          </a:stretch>
        </p:blipFill>
        <p:spPr>
          <a:xfrm>
            <a:off x="7883237" y="228600"/>
            <a:ext cx="1260763" cy="51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17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mplate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819400"/>
            <a:ext cx="4191000" cy="3124200"/>
          </a:xfrm>
        </p:spPr>
        <p:txBody>
          <a:bodyPr/>
          <a:lstStyle>
            <a:lvl1pPr algn="ctr">
              <a:defRPr b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B8DA95-A6A7-4310-A021-230A0BD60E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981200" y="152400"/>
            <a:ext cx="7162800" cy="685800"/>
          </a:xfrm>
          <a:prstGeom prst="rect">
            <a:avLst/>
          </a:prstGeom>
          <a:gradFill>
            <a:gsLst>
              <a:gs pos="0">
                <a:schemeClr val="bg1"/>
              </a:gs>
              <a:gs pos="1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Flood Diversion Logo.jpg"/>
          <p:cNvPicPr>
            <a:picLocks noChangeAspect="1"/>
          </p:cNvPicPr>
          <p:nvPr userDrawn="1"/>
        </p:nvPicPr>
        <p:blipFill>
          <a:blip r:embed="rId3" cstate="print"/>
          <a:srcRect l="24242" t="32222" r="29394" b="43333"/>
          <a:stretch>
            <a:fillRect/>
          </a:stretch>
        </p:blipFill>
        <p:spPr>
          <a:xfrm>
            <a:off x="7883237" y="228600"/>
            <a:ext cx="1260763" cy="51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37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iversion pic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3603"/>
          <a:stretch>
            <a:fillRect/>
          </a:stretch>
        </p:blipFill>
        <p:spPr>
          <a:xfrm>
            <a:off x="0" y="1447800"/>
            <a:ext cx="9206754" cy="54102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1143000" y="381000"/>
            <a:ext cx="11811000" cy="266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DA95-A6A7-4310-A021-230A0BD60E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46182" y="83127"/>
            <a:ext cx="8945418" cy="1126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Click to edit Master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buNone/>
              <a:defRPr b="1"/>
            </a:lvl1pPr>
            <a:lvl2pPr marL="230188" indent="-230188">
              <a:buFontTx/>
              <a:buBlip>
                <a:blip r:embed="rId3"/>
              </a:buBlip>
              <a:defRPr/>
            </a:lvl2pPr>
            <a:lvl3pPr marL="684213" indent="-342900">
              <a:buFont typeface="Calibri" pitchFamily="34" charset="0"/>
              <a:buChar char="―"/>
              <a:defRPr/>
            </a:lvl3pPr>
            <a:lvl4pPr marL="1255713" indent="-230188">
              <a:defRPr/>
            </a:lvl4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981200" y="304800"/>
            <a:ext cx="7162800" cy="685800"/>
          </a:xfrm>
          <a:prstGeom prst="rect">
            <a:avLst/>
          </a:prstGeom>
          <a:gradFill>
            <a:gsLst>
              <a:gs pos="0">
                <a:schemeClr val="bg1"/>
              </a:gs>
              <a:gs pos="1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Flood Diversion Logo.jpg"/>
          <p:cNvPicPr>
            <a:picLocks noChangeAspect="1"/>
          </p:cNvPicPr>
          <p:nvPr userDrawn="1"/>
        </p:nvPicPr>
        <p:blipFill>
          <a:blip r:embed="rId4" cstate="print"/>
          <a:srcRect l="24242" t="32222" r="29394" b="43333"/>
          <a:stretch>
            <a:fillRect/>
          </a:stretch>
        </p:blipFill>
        <p:spPr>
          <a:xfrm>
            <a:off x="7883237" y="381000"/>
            <a:ext cx="1260763" cy="5136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ersion pic.jpg"/>
          <p:cNvPicPr>
            <a:picLocks noChangeAspect="1"/>
          </p:cNvPicPr>
          <p:nvPr userDrawn="1"/>
        </p:nvPicPr>
        <p:blipFill>
          <a:blip r:embed="rId2" cstate="print"/>
          <a:srcRect b="3603"/>
          <a:stretch>
            <a:fillRect/>
          </a:stretch>
        </p:blipFill>
        <p:spPr>
          <a:xfrm>
            <a:off x="-62754" y="-1"/>
            <a:ext cx="9206754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DA95-A6A7-4310-A021-230A0BD60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76200" y="6172200"/>
            <a:ext cx="9220200" cy="6858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Flood Diversion Logo.jpg"/>
          <p:cNvPicPr>
            <a:picLocks noChangeAspect="1"/>
          </p:cNvPicPr>
          <p:nvPr userDrawn="1"/>
        </p:nvPicPr>
        <p:blipFill>
          <a:blip r:embed="rId3" cstate="print"/>
          <a:srcRect l="24242" t="32222" r="29394" b="43333"/>
          <a:stretch>
            <a:fillRect/>
          </a:stretch>
        </p:blipFill>
        <p:spPr>
          <a:xfrm>
            <a:off x="7807037" y="6248400"/>
            <a:ext cx="1260763" cy="513644"/>
          </a:xfrm>
          <a:prstGeom prst="rect">
            <a:avLst/>
          </a:prstGeom>
        </p:spPr>
      </p:pic>
      <p:pic>
        <p:nvPicPr>
          <p:cNvPr id="10" name="Picture 9" descr="images.jpg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222" b="67778"/>
          <a:stretch>
            <a:fillRect/>
          </a:stretch>
        </p:blipFill>
        <p:spPr>
          <a:xfrm>
            <a:off x="1524000" y="6248400"/>
            <a:ext cx="6248400" cy="533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099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iversion pic.jpg"/>
          <p:cNvPicPr>
            <a:picLocks noChangeAspect="1"/>
          </p:cNvPicPr>
          <p:nvPr userDrawn="1"/>
        </p:nvPicPr>
        <p:blipFill>
          <a:blip r:embed="rId2" cstate="print"/>
          <a:srcRect b="3603"/>
          <a:stretch>
            <a:fillRect/>
          </a:stretch>
        </p:blipFill>
        <p:spPr>
          <a:xfrm>
            <a:off x="-62754" y="-1"/>
            <a:ext cx="9206754" cy="1371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101600"/>
            <a:ext cx="8375073" cy="1193800"/>
          </a:xfrm>
        </p:spPr>
        <p:txBody>
          <a:bodyPr>
            <a:noAutofit/>
          </a:bodyPr>
          <a:lstStyle>
            <a:lvl1pPr algn="l">
              <a:defRPr sz="3200" b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3"/>
              </a:buBlip>
              <a:defRPr>
                <a:latin typeface="Arial Narrow" pitchFamily="34" charset="0"/>
              </a:defRPr>
            </a:lvl1pPr>
            <a:lvl2pPr>
              <a:defRPr>
                <a:latin typeface="Arial Narrow" pitchFamily="34" charset="0"/>
              </a:defRPr>
            </a:lvl2pPr>
            <a:lvl3pPr>
              <a:defRPr>
                <a:latin typeface="Arial Narrow" pitchFamily="34" charset="0"/>
              </a:defRPr>
            </a:lvl3pPr>
            <a:lvl4pPr>
              <a:defRPr>
                <a:latin typeface="Arial Narrow" pitchFamily="34" charset="0"/>
              </a:defRPr>
            </a:lvl4pPr>
            <a:lvl5pPr>
              <a:defRPr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DA95-A6A7-4310-A021-230A0BD60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Flood Diversion Logo.jpg"/>
          <p:cNvPicPr>
            <a:picLocks noChangeAspect="1"/>
          </p:cNvPicPr>
          <p:nvPr userDrawn="1"/>
        </p:nvPicPr>
        <p:blipFill>
          <a:blip r:embed="rId4" cstate="print"/>
          <a:srcRect l="24242" t="32222" r="29394" b="43333"/>
          <a:stretch>
            <a:fillRect/>
          </a:stretch>
        </p:blipFill>
        <p:spPr>
          <a:xfrm>
            <a:off x="7730836" y="6248400"/>
            <a:ext cx="1260763" cy="51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4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iversion pic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3603"/>
          <a:stretch>
            <a:fillRect/>
          </a:stretch>
        </p:blipFill>
        <p:spPr>
          <a:xfrm>
            <a:off x="0" y="1447800"/>
            <a:ext cx="9206754" cy="54102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1143000" y="381000"/>
            <a:ext cx="11811000" cy="266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DA95-A6A7-4310-A021-230A0BD60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46182" y="83127"/>
            <a:ext cx="8945418" cy="1126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 pitchFamily="18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b="0" dirty="0" smtClean="0">
                <a:solidFill>
                  <a:prstClr val="white"/>
                </a:solidFill>
                <a:latin typeface="Impact" pitchFamily="34" charset="0"/>
              </a:rPr>
              <a:t>Click to edit Master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buNone/>
              <a:defRPr b="1"/>
            </a:lvl1pPr>
            <a:lvl2pPr marL="230188" indent="-230188">
              <a:buFontTx/>
              <a:buBlip>
                <a:blip r:embed="rId3"/>
              </a:buBlip>
              <a:defRPr/>
            </a:lvl2pPr>
            <a:lvl3pPr marL="684213" indent="-342900">
              <a:buFont typeface="Calibri" pitchFamily="34" charset="0"/>
              <a:buChar char="―"/>
              <a:defRPr/>
            </a:lvl3pPr>
            <a:lvl4pPr marL="1255713" indent="-230188">
              <a:defRPr/>
            </a:lvl4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981200" y="304800"/>
            <a:ext cx="7162800" cy="685800"/>
          </a:xfrm>
          <a:prstGeom prst="rect">
            <a:avLst/>
          </a:prstGeom>
          <a:gradFill>
            <a:gsLst>
              <a:gs pos="0">
                <a:schemeClr val="bg1"/>
              </a:gs>
              <a:gs pos="1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4" descr="Flood Diversion Logo.jpg"/>
          <p:cNvPicPr>
            <a:picLocks noChangeAspect="1"/>
          </p:cNvPicPr>
          <p:nvPr userDrawn="1"/>
        </p:nvPicPr>
        <p:blipFill>
          <a:blip r:embed="rId4" cstate="print"/>
          <a:srcRect l="24242" t="32222" r="29394" b="43333"/>
          <a:stretch>
            <a:fillRect/>
          </a:stretch>
        </p:blipFill>
        <p:spPr>
          <a:xfrm>
            <a:off x="7883237" y="381000"/>
            <a:ext cx="1260763" cy="51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87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ersion pic.jpg"/>
          <p:cNvPicPr>
            <a:picLocks noChangeAspect="1"/>
          </p:cNvPicPr>
          <p:nvPr userDrawn="1"/>
        </p:nvPicPr>
        <p:blipFill>
          <a:blip r:embed="rId2" cstate="print"/>
          <a:srcRect b="3603"/>
          <a:stretch>
            <a:fillRect/>
          </a:stretch>
        </p:blipFill>
        <p:spPr>
          <a:xfrm>
            <a:off x="-62754" y="-1"/>
            <a:ext cx="9206754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DA95-A6A7-4310-A021-230A0BD60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76200" y="6172200"/>
            <a:ext cx="9220200" cy="6858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Flood Diversion Logo.jpg"/>
          <p:cNvPicPr>
            <a:picLocks noChangeAspect="1"/>
          </p:cNvPicPr>
          <p:nvPr userDrawn="1"/>
        </p:nvPicPr>
        <p:blipFill>
          <a:blip r:embed="rId3" cstate="print"/>
          <a:srcRect l="24242" t="32222" r="29394" b="43333"/>
          <a:stretch>
            <a:fillRect/>
          </a:stretch>
        </p:blipFill>
        <p:spPr>
          <a:xfrm>
            <a:off x="7807037" y="6248400"/>
            <a:ext cx="1260763" cy="513644"/>
          </a:xfrm>
          <a:prstGeom prst="rect">
            <a:avLst/>
          </a:prstGeom>
        </p:spPr>
      </p:pic>
      <p:pic>
        <p:nvPicPr>
          <p:cNvPr id="10" name="Picture 9" descr="images.jpg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222" b="67778"/>
          <a:stretch>
            <a:fillRect/>
          </a:stretch>
        </p:blipFill>
        <p:spPr>
          <a:xfrm>
            <a:off x="1524000" y="6248400"/>
            <a:ext cx="6248400" cy="533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133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iversion pic.jpg"/>
          <p:cNvPicPr>
            <a:picLocks noChangeAspect="1"/>
          </p:cNvPicPr>
          <p:nvPr userDrawn="1"/>
        </p:nvPicPr>
        <p:blipFill>
          <a:blip r:embed="rId2" cstate="print"/>
          <a:srcRect b="3603"/>
          <a:stretch>
            <a:fillRect/>
          </a:stretch>
        </p:blipFill>
        <p:spPr>
          <a:xfrm>
            <a:off x="-62754" y="-1"/>
            <a:ext cx="9206754" cy="1371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101600"/>
            <a:ext cx="8375073" cy="1193800"/>
          </a:xfrm>
        </p:spPr>
        <p:txBody>
          <a:bodyPr>
            <a:noAutofit/>
          </a:bodyPr>
          <a:lstStyle>
            <a:lvl1pPr algn="l">
              <a:defRPr sz="3200" b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3"/>
              </a:buBlip>
              <a:defRPr>
                <a:latin typeface="Arial Narrow" pitchFamily="34" charset="0"/>
              </a:defRPr>
            </a:lvl1pPr>
            <a:lvl2pPr>
              <a:defRPr>
                <a:latin typeface="Arial Narrow" pitchFamily="34" charset="0"/>
              </a:defRPr>
            </a:lvl2pPr>
            <a:lvl3pPr>
              <a:defRPr>
                <a:latin typeface="Arial Narrow" pitchFamily="34" charset="0"/>
              </a:defRPr>
            </a:lvl3pPr>
            <a:lvl4pPr>
              <a:defRPr>
                <a:latin typeface="Arial Narrow" pitchFamily="34" charset="0"/>
              </a:defRPr>
            </a:lvl4pPr>
            <a:lvl5pPr>
              <a:defRPr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DA95-A6A7-4310-A021-230A0BD60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Flood Diversion Logo.jpg"/>
          <p:cNvPicPr>
            <a:picLocks noChangeAspect="1"/>
          </p:cNvPicPr>
          <p:nvPr userDrawn="1"/>
        </p:nvPicPr>
        <p:blipFill>
          <a:blip r:embed="rId4" cstate="print"/>
          <a:srcRect l="24242" t="32222" r="29394" b="43333"/>
          <a:stretch>
            <a:fillRect/>
          </a:stretch>
        </p:blipFill>
        <p:spPr>
          <a:xfrm>
            <a:off x="7730836" y="6248400"/>
            <a:ext cx="1260763" cy="51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7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version pic.jpg"/>
          <p:cNvPicPr>
            <a:picLocks noChangeAspect="1"/>
          </p:cNvPicPr>
          <p:nvPr userDrawn="1"/>
        </p:nvPicPr>
        <p:blipFill>
          <a:blip r:embed="rId2" cstate="print"/>
          <a:srcRect b="3603"/>
          <a:stretch>
            <a:fillRect/>
          </a:stretch>
        </p:blipFill>
        <p:spPr>
          <a:xfrm>
            <a:off x="-62754" y="-1"/>
            <a:ext cx="9206754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DA95-A6A7-4310-A021-230A0BD60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Flood Diversion Logo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24242" t="32222" r="29394" b="43333"/>
          <a:stretch>
            <a:fillRect/>
          </a:stretch>
        </p:blipFill>
        <p:spPr>
          <a:xfrm>
            <a:off x="7772400" y="6248400"/>
            <a:ext cx="1260763" cy="51364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03367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iversion pic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3603"/>
          <a:stretch>
            <a:fillRect/>
          </a:stretch>
        </p:blipFill>
        <p:spPr>
          <a:xfrm>
            <a:off x="0" y="1447800"/>
            <a:ext cx="9206754" cy="54102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1143000" y="381000"/>
            <a:ext cx="11811000" cy="266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DA95-A6A7-4310-A021-230A0BD60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46182" y="83127"/>
            <a:ext cx="8945418" cy="1126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 pitchFamily="18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b="0" dirty="0" smtClean="0">
                <a:solidFill>
                  <a:prstClr val="white"/>
                </a:solidFill>
                <a:latin typeface="Impact" pitchFamily="34" charset="0"/>
              </a:rPr>
              <a:t>Click to edit Master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buNone/>
              <a:defRPr b="1"/>
            </a:lvl1pPr>
            <a:lvl2pPr marL="230188" indent="-230188">
              <a:buFontTx/>
              <a:buBlip>
                <a:blip r:embed="rId3"/>
              </a:buBlip>
              <a:defRPr/>
            </a:lvl2pPr>
            <a:lvl3pPr marL="684213" indent="-342900">
              <a:buFont typeface="Calibri" pitchFamily="34" charset="0"/>
              <a:buChar char="―"/>
              <a:defRPr/>
            </a:lvl3pPr>
            <a:lvl4pPr marL="1255713" indent="-230188">
              <a:defRPr/>
            </a:lvl4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981200" y="304800"/>
            <a:ext cx="7162800" cy="685800"/>
          </a:xfrm>
          <a:prstGeom prst="rect">
            <a:avLst/>
          </a:prstGeom>
          <a:gradFill>
            <a:gsLst>
              <a:gs pos="0">
                <a:schemeClr val="bg1"/>
              </a:gs>
              <a:gs pos="1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4" descr="Flood Diversion Logo.jpg"/>
          <p:cNvPicPr>
            <a:picLocks noChangeAspect="1"/>
          </p:cNvPicPr>
          <p:nvPr userDrawn="1"/>
        </p:nvPicPr>
        <p:blipFill>
          <a:blip r:embed="rId4" cstate="print"/>
          <a:srcRect l="24242" t="32222" r="29394" b="43333"/>
          <a:stretch>
            <a:fillRect/>
          </a:stretch>
        </p:blipFill>
        <p:spPr>
          <a:xfrm>
            <a:off x="7883237" y="381000"/>
            <a:ext cx="1260763" cy="51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8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ersion pic.jpg"/>
          <p:cNvPicPr>
            <a:picLocks noChangeAspect="1"/>
          </p:cNvPicPr>
          <p:nvPr/>
        </p:nvPicPr>
        <p:blipFill>
          <a:blip r:embed="rId4" cstate="print"/>
          <a:srcRect b="3603"/>
          <a:stretch>
            <a:fillRect/>
          </a:stretch>
        </p:blipFill>
        <p:spPr>
          <a:xfrm>
            <a:off x="0" y="-1"/>
            <a:ext cx="9144000" cy="1371601"/>
          </a:xfrm>
          <a:prstGeom prst="rect">
            <a:avLst/>
          </a:prstGeom>
        </p:spPr>
      </p:pic>
      <p:pic>
        <p:nvPicPr>
          <p:cNvPr id="8" name="Picture 7" descr="Flood Diversion Logo.jpg"/>
          <p:cNvPicPr>
            <a:picLocks noChangeAspect="1"/>
          </p:cNvPicPr>
          <p:nvPr/>
        </p:nvPicPr>
        <p:blipFill>
          <a:blip r:embed="rId5" cstate="print"/>
          <a:srcRect l="24242" t="32222" r="29394" b="43333"/>
          <a:stretch>
            <a:fillRect/>
          </a:stretch>
        </p:blipFill>
        <p:spPr>
          <a:xfrm>
            <a:off x="7730836" y="6248400"/>
            <a:ext cx="1260763" cy="5136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6868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 smtClean="0"/>
              <a:t>Local Engineering Firms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Performing Studies that Shape Project Design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Task Order No. 7 [add title]</a:t>
            </a:r>
          </a:p>
          <a:p>
            <a:pPr lvl="1"/>
            <a:r>
              <a:rPr lang="en-US" dirty="0" smtClean="0"/>
              <a:t>Brief Description</a:t>
            </a:r>
          </a:p>
          <a:p>
            <a:pPr lvl="0"/>
            <a:r>
              <a:rPr lang="en-US" dirty="0" smtClean="0"/>
              <a:t>Task Order No. 8 [add title]</a:t>
            </a:r>
          </a:p>
          <a:p>
            <a:pPr lvl="1"/>
            <a:r>
              <a:rPr lang="en-US" dirty="0" smtClean="0"/>
              <a:t>Brief Description</a:t>
            </a:r>
          </a:p>
          <a:p>
            <a:pPr lvl="0"/>
            <a:r>
              <a:rPr lang="en-US" dirty="0" smtClean="0"/>
              <a:t>Task Order No. 9 [add title]</a:t>
            </a:r>
          </a:p>
          <a:p>
            <a:pPr lvl="1"/>
            <a:r>
              <a:rPr lang="en-US" dirty="0" smtClean="0"/>
              <a:t>Brief Description</a:t>
            </a:r>
          </a:p>
          <a:p>
            <a:pPr lvl="0"/>
            <a:r>
              <a:rPr lang="en-US" dirty="0" smtClean="0"/>
              <a:t>Task Order No. 10 [add title]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Brief Description</a:t>
            </a:r>
          </a:p>
          <a:p>
            <a:pPr lvl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24600"/>
            <a:ext cx="609600" cy="533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8DA95-A6A7-4310-A021-230A0BD60E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51" r:id="rId2"/>
  </p:sldLayoutIdLst>
  <p:hf hdr="0" ftr="0" dt="0"/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3200" b="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Impact" pitchFamily="34" charset="0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spcBef>
          <a:spcPct val="20000"/>
        </a:spcBef>
        <a:buClr>
          <a:srgbClr val="00B0F0"/>
        </a:buClr>
        <a:buFontTx/>
        <a:buBlip>
          <a:blip r:embed="rId6"/>
        </a:buBlip>
        <a:defRPr sz="3200" kern="1200" baseline="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2800" i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ersion pic.jpg"/>
          <p:cNvPicPr>
            <a:picLocks noChangeAspect="1"/>
          </p:cNvPicPr>
          <p:nvPr/>
        </p:nvPicPr>
        <p:blipFill>
          <a:blip r:embed="rId5" cstate="print"/>
          <a:srcRect b="3603"/>
          <a:stretch>
            <a:fillRect/>
          </a:stretch>
        </p:blipFill>
        <p:spPr>
          <a:xfrm>
            <a:off x="0" y="-1"/>
            <a:ext cx="9144000" cy="1371601"/>
          </a:xfrm>
          <a:prstGeom prst="rect">
            <a:avLst/>
          </a:prstGeom>
        </p:spPr>
      </p:pic>
      <p:pic>
        <p:nvPicPr>
          <p:cNvPr id="8" name="Picture 7" descr="Flood Diversion Logo.jpg"/>
          <p:cNvPicPr>
            <a:picLocks noChangeAspect="1"/>
          </p:cNvPicPr>
          <p:nvPr/>
        </p:nvPicPr>
        <p:blipFill>
          <a:blip r:embed="rId6" cstate="print"/>
          <a:srcRect l="24242" t="32222" r="29394" b="43333"/>
          <a:stretch>
            <a:fillRect/>
          </a:stretch>
        </p:blipFill>
        <p:spPr>
          <a:xfrm>
            <a:off x="7730836" y="6248400"/>
            <a:ext cx="1260763" cy="5136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6868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 smtClean="0"/>
              <a:t>Local Engineering Firms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Performing Studies that Shape Project Design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Task Order No. 7 [add title]</a:t>
            </a:r>
          </a:p>
          <a:p>
            <a:pPr lvl="1"/>
            <a:r>
              <a:rPr lang="en-US" dirty="0" smtClean="0"/>
              <a:t>Brief Description</a:t>
            </a:r>
          </a:p>
          <a:p>
            <a:pPr lvl="0"/>
            <a:r>
              <a:rPr lang="en-US" dirty="0" smtClean="0"/>
              <a:t>Task Order No. 8 [add title]</a:t>
            </a:r>
          </a:p>
          <a:p>
            <a:pPr lvl="1"/>
            <a:r>
              <a:rPr lang="en-US" dirty="0" smtClean="0"/>
              <a:t>Brief Description</a:t>
            </a:r>
          </a:p>
          <a:p>
            <a:pPr lvl="0"/>
            <a:r>
              <a:rPr lang="en-US" dirty="0" smtClean="0"/>
              <a:t>Task Order No. 9 [add title]</a:t>
            </a:r>
          </a:p>
          <a:p>
            <a:pPr lvl="1"/>
            <a:r>
              <a:rPr lang="en-US" dirty="0" smtClean="0"/>
              <a:t>Brief Description</a:t>
            </a:r>
          </a:p>
          <a:p>
            <a:pPr lvl="0"/>
            <a:r>
              <a:rPr lang="en-US" dirty="0" smtClean="0"/>
              <a:t>Task Order No. 10 [add title]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Brief Description</a:t>
            </a:r>
          </a:p>
          <a:p>
            <a:pPr lvl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24600"/>
            <a:ext cx="609600" cy="533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8DA95-A6A7-4310-A021-230A0BD60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85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p:hf hdr="0" ftr="0" dt="0"/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3200" b="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Impact" pitchFamily="34" charset="0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spcBef>
          <a:spcPct val="20000"/>
        </a:spcBef>
        <a:buClr>
          <a:srgbClr val="00B0F0"/>
        </a:buClr>
        <a:buFontTx/>
        <a:buBlip>
          <a:blip r:embed="rId7"/>
        </a:buBlip>
        <a:defRPr sz="3200" kern="1200" baseline="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2800" i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ersion pic.jpg"/>
          <p:cNvPicPr>
            <a:picLocks noChangeAspect="1"/>
          </p:cNvPicPr>
          <p:nvPr userDrawn="1"/>
        </p:nvPicPr>
        <p:blipFill>
          <a:blip r:embed="rId11" cstate="print"/>
          <a:srcRect b="3603"/>
          <a:stretch>
            <a:fillRect/>
          </a:stretch>
        </p:blipFill>
        <p:spPr>
          <a:xfrm>
            <a:off x="-62754" y="-1"/>
            <a:ext cx="9206754" cy="1371601"/>
          </a:xfrm>
          <a:prstGeom prst="rect">
            <a:avLst/>
          </a:prstGeom>
        </p:spPr>
      </p:pic>
      <p:pic>
        <p:nvPicPr>
          <p:cNvPr id="8" name="Picture 7" descr="Flood Diversion Logo.jpg"/>
          <p:cNvPicPr>
            <a:picLocks noChangeAspect="1"/>
          </p:cNvPicPr>
          <p:nvPr userDrawn="1"/>
        </p:nvPicPr>
        <p:blipFill>
          <a:blip r:embed="rId12" cstate="print"/>
          <a:srcRect l="24242" t="32222" r="29394" b="43333"/>
          <a:stretch>
            <a:fillRect/>
          </a:stretch>
        </p:blipFill>
        <p:spPr>
          <a:xfrm>
            <a:off x="7730836" y="6248400"/>
            <a:ext cx="1260763" cy="5136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6868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24600"/>
            <a:ext cx="609600" cy="533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8DA95-A6A7-4310-A021-230A0BD60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60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</p:sldLayoutIdLst>
  <p:hf hdr="0" ftr="0" dt="0"/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3200" b="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Impact" pitchFamily="34" charset="0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spcBef>
          <a:spcPct val="20000"/>
        </a:spcBef>
        <a:buClr>
          <a:srgbClr val="00B0F0"/>
        </a:buClr>
        <a:buFontTx/>
        <a:buBlip>
          <a:blip r:embed="rId13"/>
        </a:buBlip>
        <a:defRPr sz="32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i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3400" y="1981200"/>
            <a:ext cx="7924800" cy="1622425"/>
          </a:xfrm>
        </p:spPr>
        <p:txBody>
          <a:bodyPr>
            <a:normAutofit/>
          </a:bodyPr>
          <a:lstStyle/>
          <a:p>
            <a:r>
              <a:rPr lang="en-US" dirty="0" smtClean="0"/>
              <a:t>Flood Diversion Authority Board Meeting</a:t>
            </a:r>
            <a:br>
              <a:rPr lang="en-US" dirty="0" smtClean="0"/>
            </a:br>
            <a:r>
              <a:rPr lang="en-US" dirty="0" smtClean="0"/>
              <a:t>Budget Update and </a:t>
            </a:r>
            <a:br>
              <a:rPr lang="en-US" dirty="0" smtClean="0"/>
            </a:br>
            <a:r>
              <a:rPr lang="en-US" dirty="0" smtClean="0"/>
              <a:t>Recommended </a:t>
            </a:r>
            <a:r>
              <a:rPr lang="en-US" dirty="0"/>
              <a:t>Contracting Actions Summary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/>
          <a:lstStyle/>
          <a:p>
            <a:r>
              <a:rPr lang="en-US" sz="1400" b="1" dirty="0" smtClean="0"/>
              <a:t>Presented by</a:t>
            </a:r>
          </a:p>
          <a:p>
            <a:r>
              <a:rPr lang="en-US" dirty="0" smtClean="0"/>
              <a:t>Program Management Consultant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DA95-A6A7-4310-A021-230A0BD60EA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62484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April 14, 2016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375073" cy="1087437"/>
          </a:xfrm>
        </p:spPr>
        <p:txBody>
          <a:bodyPr/>
          <a:lstStyle/>
          <a:p>
            <a:r>
              <a:rPr lang="en-US" sz="2800" dirty="0" smtClean="0">
                <a:cs typeface="Arial" panose="020B0604020202020204" pitchFamily="34" charset="0"/>
              </a:rPr>
              <a:t>FY2016 Program </a:t>
            </a:r>
            <a:r>
              <a:rPr lang="en-US" sz="2800" dirty="0">
                <a:cs typeface="Arial" panose="020B0604020202020204" pitchFamily="34" charset="0"/>
              </a:rPr>
              <a:t>Budget Status   </a:t>
            </a:r>
            <a:r>
              <a:rPr lang="en-US" sz="1800" dirty="0" smtClean="0">
                <a:cs typeface="Arial" panose="020B0604020202020204" pitchFamily="34" charset="0"/>
              </a:rPr>
              <a:t>[Mar 1, 2016–  Mar 31, 2016]</a:t>
            </a:r>
            <a:br>
              <a:rPr lang="en-US" sz="1800" dirty="0" smtClean="0">
                <a:cs typeface="Arial" panose="020B0604020202020204" pitchFamily="34" charset="0"/>
              </a:rPr>
            </a:br>
            <a:r>
              <a:rPr lang="en-US" sz="2000" dirty="0" smtClean="0">
                <a:cs typeface="Arial" panose="020B0604020202020204" pitchFamily="34" charset="0"/>
              </a:rPr>
              <a:t>(In Thousands)</a:t>
            </a:r>
            <a:r>
              <a:rPr lang="en-US" sz="2400" dirty="0">
                <a:cs typeface="Arial" panose="020B0604020202020204" pitchFamily="34" charset="0"/>
              </a:rPr>
              <a:t/>
            </a:r>
            <a:br>
              <a:rPr lang="en-US" sz="2400" dirty="0">
                <a:cs typeface="Arial" panose="020B0604020202020204" pitchFamily="34" charset="0"/>
              </a:rPr>
            </a:br>
            <a:endParaRPr lang="en-US" sz="2800" i="1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DA95-A6A7-4310-A021-230A0BD60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3619"/>
              </p:ext>
            </p:extLst>
          </p:nvPr>
        </p:nvGraphicFramePr>
        <p:xfrm>
          <a:off x="374073" y="1752601"/>
          <a:ext cx="8312727" cy="3962399"/>
        </p:xfrm>
        <a:graphic>
          <a:graphicData uri="http://schemas.openxmlformats.org/drawingml/2006/table">
            <a:tbl>
              <a:tblPr/>
              <a:tblGrid>
                <a:gridCol w="2076539"/>
                <a:gridCol w="1359388"/>
                <a:gridCol w="1371600"/>
                <a:gridCol w="1371600"/>
                <a:gridCol w="842334"/>
                <a:gridCol w="1291266"/>
              </a:tblGrid>
              <a:tr h="747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Total Working Budget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 Outstanding Encumbrances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Encumbered and Paid FY to Date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Proposed for This Month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Remaining  Budget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C0"/>
                    </a:solidFill>
                  </a:tcPr>
                </a:tc>
              </a:tr>
              <a:tr h="3444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Land Acquisition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109,900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45,862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52,577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57,323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168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Construction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88,000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31,964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38,419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13,252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36,330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3168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Design/Permitting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7,500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6,677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7,349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151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168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Management/ Oversight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12,900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10,861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12,344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556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3168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Other Costs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17,000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510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626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16,374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168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Mitigation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800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-  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-  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800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893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Army Corps Local Share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-  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-  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2,279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(2,279)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893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Retention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1,400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366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366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1,034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74076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237,500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96,240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113,960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13,252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110,288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80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Contacting Actions – Management /Oversight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DA95-A6A7-4310-A021-230A0BD60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121231"/>
              </p:ext>
            </p:extLst>
          </p:nvPr>
        </p:nvGraphicFramePr>
        <p:xfrm>
          <a:off x="422563" y="1447800"/>
          <a:ext cx="7696199" cy="3566160"/>
        </p:xfrm>
        <a:graphic>
          <a:graphicData uri="http://schemas.openxmlformats.org/drawingml/2006/table">
            <a:tbl>
              <a:tblPr firstRow="1" firstCol="1" bandRow="1"/>
              <a:tblGrid>
                <a:gridCol w="5105399"/>
                <a:gridCol w="1255664"/>
                <a:gridCol w="1335136"/>
              </a:tblGrid>
              <a:tr h="3495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0" marR="61780" marT="0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11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Company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0" marR="61780" marT="0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11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Budget Estimate ($)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0" marR="61780" marT="0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773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Task Order Amendments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0" marR="61780" marT="0" marB="0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1125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0" marR="61780" marT="0" marB="0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1125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0" marR="61780" marT="0" marB="0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054399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Task Order No. 1, Amendment 3</a:t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Material Testing And Abatement Monitoring</a:t>
                      </a:r>
                    </a:p>
                    <a:p>
                      <a:pPr marL="342900" marR="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Adds asbestos abatement monitoring for WP‐42A1.A3 and WP‐43E.2C. Adds asbestos survey and sampling services for WP‐42C.1, WP‐42C.2, WP‐42H.2, WP‐42I.1, WP‐42A1.A3, and WP‐43E.2C.</a:t>
                      </a:r>
                    </a:p>
                    <a:p>
                      <a:pPr marL="342900" marR="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Adds requirements for monthly invoicing and status reporting.</a:t>
                      </a:r>
                    </a:p>
                  </a:txBody>
                  <a:tcPr marL="61780" marR="61780" marT="0" marB="0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Terracon</a:t>
                      </a:r>
                    </a:p>
                  </a:txBody>
                  <a:tcPr marL="61780" marR="61780" marT="0" marB="0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1125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82,500.00</a:t>
                      </a:r>
                    </a:p>
                  </a:txBody>
                  <a:tcPr marL="61780" marR="61780" marT="0" marB="0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773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Change Orders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0" marR="61780" marT="0" marB="0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1125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780" marR="61780" marT="0" marB="0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1125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780" marR="61780" marT="0" marB="0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609059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WP-42A.2 Change Order 6 </a:t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2nd Street North Pump Station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Completion Milestone Changes, Extended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Warranty Duration, Modifications to Trash Rack and Rake, and Check Valve Replacement.</a:t>
                      </a:r>
                    </a:p>
                  </a:txBody>
                  <a:tcPr marL="61780" marR="61780" marT="0" marB="0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1125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IBI</a:t>
                      </a:r>
                    </a:p>
                  </a:txBody>
                  <a:tcPr marL="61780" marR="61780" marT="0" marB="0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1125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43,488.99</a:t>
                      </a:r>
                    </a:p>
                  </a:txBody>
                  <a:tcPr marL="61780" marR="61780" marT="0" marB="0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817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Contacting Actions – Management /Oversight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DA95-A6A7-4310-A021-230A0BD60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845531"/>
              </p:ext>
            </p:extLst>
          </p:nvPr>
        </p:nvGraphicFramePr>
        <p:xfrm>
          <a:off x="457200" y="1600200"/>
          <a:ext cx="7696199" cy="3942080"/>
        </p:xfrm>
        <a:graphic>
          <a:graphicData uri="http://schemas.openxmlformats.org/drawingml/2006/table">
            <a:tbl>
              <a:tblPr firstRow="1" firstCol="1" bandRow="1"/>
              <a:tblGrid>
                <a:gridCol w="5105399"/>
                <a:gridCol w="1255664"/>
                <a:gridCol w="1335136"/>
              </a:tblGrid>
              <a:tr h="3495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0" marR="61780" marT="0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11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Company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0" marR="61780" marT="0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11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Budget Estimate ($)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0" marR="61780" marT="0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773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Change Orders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0" marR="61780" marT="0" marB="0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1125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780" marR="61780" marT="0" marB="0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1125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780" marR="61780" marT="0" marB="0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WP-42C.2 Change Order 1 </a:t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2nd Street/Downtown – In‐Town Levees, Demolition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Administrative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schedule delays, removal and cleanup of unknown asbestos containing fire doors, Xcel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transformer blow out, spring pavement removal, Xcel Energy and City of Fargo utility expenses, unknown water service disconnect, and unknown asbestos abatement.</a:t>
                      </a:r>
                    </a:p>
                  </a:txBody>
                  <a:tcPr marL="61780" marR="61780" marT="0" marB="0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1125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Landwehr Construction</a:t>
                      </a:r>
                    </a:p>
                  </a:txBody>
                  <a:tcPr marL="61780" marR="61780" marT="0" marB="0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1125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87,263.59</a:t>
                      </a:r>
                    </a:p>
                  </a:txBody>
                  <a:tcPr marL="61780" marR="61780" marT="0" marB="0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WP-42F.1S Change Order 5</a:t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2nd Street North (South of Pump Station)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Concrete grading within pump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station, unit price change, additional H Pile, bridge abutment seal, traffic signals, and bridge abutment concrete disposal, floodwall connections.</a:t>
                      </a:r>
                    </a:p>
                  </a:txBody>
                  <a:tcPr marL="61780" marR="61780" marT="0" marB="0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1125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IBI</a:t>
                      </a:r>
                    </a:p>
                  </a:txBody>
                  <a:tcPr marL="61780" marR="61780" marT="0" marB="0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1125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68,743.01</a:t>
                      </a:r>
                    </a:p>
                  </a:txBody>
                  <a:tcPr marL="61780" marR="61780" marT="0" marB="0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773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Construction Contract Awards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0" marR="61780" marT="0" marB="0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1125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780" marR="61780" marT="0" marB="0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1125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780" marR="61780" marT="0" marB="0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14888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Recommendation to Award - WP-42F.1N</a:t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Flood Control, 2nd St N, (North of Pump Station)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80" marR="61780" marT="0" marB="0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1125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IBI</a:t>
                      </a:r>
                    </a:p>
                  </a:txBody>
                  <a:tcPr marL="61780" marR="61780" marT="0" marB="0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1125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12,969,699.05</a:t>
                      </a:r>
                    </a:p>
                  </a:txBody>
                  <a:tcPr marL="61780" marR="61780" marT="0" marB="0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62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11&quot;&gt;&lt;property id=&quot;20148&quot; value=&quot;5&quot;/&gt;&lt;property id=&quot;20300&quot; value=&quot;Slide 1 - &amp;quot;Cover&amp;#x0D;&amp;#x0A;Title Title Title&amp;quot;&quot;/&gt;&lt;property id=&quot;20307&quot; value=&quot;261&quot;/&gt;&lt;/object&gt;&lt;object type=&quot;3&quot; unique_id=&quot;10012&quot;&gt;&lt;property id=&quot;20148&quot; value=&quot;5&quot;/&gt;&lt;property id=&quot;20300&quot; value=&quot;Slide 2 - &amp;quot;Title title title&amp;quot;&quot;/&gt;&lt;property id=&quot;20307&quot; value=&quot;257&quot;/&gt;&lt;/object&gt;&lt;object type=&quot;3&quot; unique_id=&quot;10013&quot;&gt;&lt;property id=&quot;20148&quot; value=&quot;5&quot;/&gt;&lt;property id=&quot;20300&quot; value=&quot;Slide 3 - &amp;quot;Title title title&amp;quot;&quot;/&gt;&lt;property id=&quot;20307&quot; value=&quot;258&quot;/&gt;&lt;/object&gt;&lt;object type=&quot;3&quot; unique_id=&quot;10014&quot;&gt;&lt;property id=&quot;20148&quot; value=&quot;5&quot;/&gt;&lt;property id=&quot;20300&quot; value=&quot;Slide 4 - &amp;quot;This could be a section separator…photos in background can change per section&amp;quot;&quot;/&gt;&lt;property id=&quot;20307&quot; value=&quot;26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3B1218A2C4504AA78B60A0DC6FD369" ma:contentTypeVersion="1" ma:contentTypeDescription="Create a new document." ma:contentTypeScope="" ma:versionID="67aa1b1624d3c0d82e770ce19b1fdd98">
  <xsd:schema xmlns:xsd="http://www.w3.org/2001/XMLSchema" xmlns:xs="http://www.w3.org/2001/XMLSchema" xmlns:p="http://schemas.microsoft.com/office/2006/metadata/properties" xmlns:ns2="0bf3c088-398d-4d48-9cc8-0db4fae6217e" targetNamespace="http://schemas.microsoft.com/office/2006/metadata/properties" ma:root="true" ma:fieldsID="09d260b5ceea0cd573b92875fb59f34c" ns2:_="">
    <xsd:import namespace="0bf3c088-398d-4d48-9cc8-0db4fae6217e"/>
    <xsd:element name="properties">
      <xsd:complexType>
        <xsd:sequence>
          <xsd:element name="documentManagement">
            <xsd:complexType>
              <xsd:all>
                <xsd:element ref="ns2:Meeting_x0020_Document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3c088-398d-4d48-9cc8-0db4fae6217e" elementFormDefault="qualified">
    <xsd:import namespace="http://schemas.microsoft.com/office/2006/documentManagement/types"/>
    <xsd:import namespace="http://schemas.microsoft.com/office/infopath/2007/PartnerControls"/>
    <xsd:element name="Meeting_x0020_Document_x0020_Type" ma:index="8" nillable="true" ma:displayName="Meeting Document Type" ma:format="Dropdown" ma:internalName="Meeting_x0020_Document_x0020_Type">
      <xsd:simpleType>
        <xsd:restriction base="dms:Choice">
          <xsd:enumeration value="°"/>
          <xsd:enumeration value="Agenda"/>
          <xsd:enumeration value="Minutes"/>
          <xsd:enumeration value="Presentations"/>
          <xsd:enumeration value="Read Ahead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eting_x0020_Document_x0020_Type xmlns="0bf3c088-398d-4d48-9cc8-0db4fae6217e">Presentations</Meeting_x0020_Document_x0020_Type>
  </documentManagement>
</p:properties>
</file>

<file path=customXml/itemProps1.xml><?xml version="1.0" encoding="utf-8"?>
<ds:datastoreItem xmlns:ds="http://schemas.openxmlformats.org/officeDocument/2006/customXml" ds:itemID="{02CF9C68-7E36-4182-8BFF-CB53D58502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90C86D-3CEA-4D9B-B008-6181C713C6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f3c088-398d-4d48-9cc8-0db4fae621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650940-AB98-47CA-9392-F66C3EFC5DAA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  <ds:schemaRef ds:uri="0bf3c088-398d-4d48-9cc8-0db4fae6217e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7220</TotalTime>
  <Words>219</Words>
  <Application>Microsoft Office PowerPoint</Application>
  <PresentationFormat>On-screen Show (4:3)</PresentationFormat>
  <Paragraphs>113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</vt:lpstr>
      <vt:lpstr>Arial Narrow</vt:lpstr>
      <vt:lpstr>Calibri</vt:lpstr>
      <vt:lpstr>Century Gothic</vt:lpstr>
      <vt:lpstr>Impact</vt:lpstr>
      <vt:lpstr>Symbol</vt:lpstr>
      <vt:lpstr>Times New Roman</vt:lpstr>
      <vt:lpstr>2_Office Theme</vt:lpstr>
      <vt:lpstr>3_Office Theme</vt:lpstr>
      <vt:lpstr>Office Theme</vt:lpstr>
      <vt:lpstr>Flood Diversion Authority Board Meeting Budget Update and  Recommended Contracting Actions Summary</vt:lpstr>
      <vt:lpstr>FY2016 Program Budget Status   [Mar 1, 2016–  Mar 31, 2016] (In Thousands) </vt:lpstr>
      <vt:lpstr>Recommended Contacting Actions – Management /Oversight</vt:lpstr>
      <vt:lpstr>Recommended Contacting Actions – Management /Oversight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Presentation</dc:title>
  <dc:creator>nlarson</dc:creator>
  <cp:lastModifiedBy>Nicholson</cp:lastModifiedBy>
  <cp:revision>403</cp:revision>
  <cp:lastPrinted>2016-04-14T19:47:37Z</cp:lastPrinted>
  <dcterms:created xsi:type="dcterms:W3CDTF">2012-02-24T19:27:20Z</dcterms:created>
  <dcterms:modified xsi:type="dcterms:W3CDTF">2016-04-14T19:50:33Z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0x010100103B1218A2C4504AA78B60A0DC6FD369</vt:lpwstr>
  </property>
</Properties>
</file>